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09" r:id="rId2"/>
    <p:sldId id="256" r:id="rId3"/>
    <p:sldId id="258" r:id="rId4"/>
    <p:sldId id="260" r:id="rId5"/>
    <p:sldId id="259" r:id="rId6"/>
    <p:sldId id="257" r:id="rId7"/>
    <p:sldId id="261" r:id="rId8"/>
    <p:sldId id="310" r:id="rId9"/>
    <p:sldId id="326" r:id="rId10"/>
    <p:sldId id="317" r:id="rId11"/>
    <p:sldId id="311" r:id="rId12"/>
    <p:sldId id="314" r:id="rId13"/>
    <p:sldId id="315" r:id="rId14"/>
    <p:sldId id="316" r:id="rId15"/>
    <p:sldId id="318" r:id="rId16"/>
    <p:sldId id="319" r:id="rId17"/>
    <p:sldId id="320" r:id="rId18"/>
    <p:sldId id="312" r:id="rId19"/>
    <p:sldId id="352" r:id="rId20"/>
    <p:sldId id="321" r:id="rId21"/>
    <p:sldId id="349" r:id="rId22"/>
    <p:sldId id="350" r:id="rId23"/>
    <p:sldId id="351" r:id="rId24"/>
    <p:sldId id="348" r:id="rId25"/>
    <p:sldId id="303" r:id="rId26"/>
    <p:sldId id="322" r:id="rId27"/>
    <p:sldId id="287" r:id="rId28"/>
    <p:sldId id="323" r:id="rId29"/>
    <p:sldId id="324" r:id="rId30"/>
    <p:sldId id="325" r:id="rId31"/>
    <p:sldId id="262" r:id="rId32"/>
    <p:sldId id="265" r:id="rId33"/>
    <p:sldId id="267" r:id="rId34"/>
    <p:sldId id="288" r:id="rId35"/>
    <p:sldId id="278" r:id="rId36"/>
  </p:sldIdLst>
  <p:sldSz cx="12192000" cy="6858000"/>
  <p:notesSz cx="7104063" cy="10234613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6374"/>
  </p:normalViewPr>
  <p:slideViewPr>
    <p:cSldViewPr snapToGrid="0" showGuides="1">
      <p:cViewPr varScale="1">
        <p:scale>
          <a:sx n="110" d="100"/>
          <a:sy n="110" d="100"/>
        </p:scale>
        <p:origin x="546" y="96"/>
      </p:cViewPr>
      <p:guideLst>
        <p:guide orient="horz" pos="22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计算机学院</a:t>
            </a:r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~2023</a:t>
            </a:r>
            <a:r>
              <a:rPr lang="zh-CN" altLang="en-US"/>
              <a:t>年保研人数变化</a:t>
            </a:r>
          </a:p>
        </c:rich>
      </c:tx>
      <c:layout>
        <c:manualLayout>
          <c:xMode val="edge"/>
          <c:yMode val="edge"/>
          <c:x val="0.238041237113402"/>
          <c:y val="3.03951367781154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学院保研人数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D9-430F-920A-C61B82B767A7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D9-430F-920A-C61B82B767A7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D9-430F-920A-C61B82B767A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09027914"/>
        <c:axId val="247247946"/>
      </c:lineChart>
      <c:catAx>
        <c:axId val="609027914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年份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zh-CN"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7247946"/>
        <c:crosses val="autoZero"/>
        <c:auto val="1"/>
        <c:lblAlgn val="ctr"/>
        <c:lblOffset val="100"/>
        <c:noMultiLvlLbl val="0"/>
      </c:catAx>
      <c:valAx>
        <c:axId val="24724794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保研人数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zh-CN"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902791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EDBA6-3167-4CE9-B928-339579E207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EDBA6-3167-4CE9-B928-339579E207F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EDBA6-3167-4CE9-B928-339579E207F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EDBA6-3167-4CE9-B928-339579E207F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EDBA6-3167-4CE9-B928-339579E207F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EDBA6-3167-4CE9-B928-339579E207F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EDBA6-3167-4CE9-B928-339579E207F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chart" Target="../charts/char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"/>
          <p:cNvSpPr txBox="1"/>
          <p:nvPr/>
        </p:nvSpPr>
        <p:spPr>
          <a:xfrm>
            <a:off x="626028" y="1674967"/>
            <a:ext cx="1070998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保研流程、初审条件、丰富简历</a:t>
            </a:r>
          </a:p>
        </p:txBody>
      </p:sp>
      <p:sp>
        <p:nvSpPr>
          <p:cNvPr id="6" name="矩形 5"/>
          <p:cNvSpPr/>
          <p:nvPr/>
        </p:nvSpPr>
        <p:spPr>
          <a:xfrm>
            <a:off x="-1" y="4480085"/>
            <a:ext cx="8291615" cy="101044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8291613" y="4480083"/>
            <a:ext cx="3900387" cy="101045"/>
          </a:xfrm>
          <a:prstGeom prst="rect">
            <a:avLst/>
          </a:pr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9264353" y="4965171"/>
            <a:ext cx="60959" cy="1536171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74994"/>
              </a:solidFill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9390904" y="5434545"/>
            <a:ext cx="2561920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人 ：晏栖桐</a:t>
            </a:r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8" y="352338"/>
            <a:ext cx="881752" cy="8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/>
          <p:cNvSpPr txBox="1"/>
          <p:nvPr/>
        </p:nvSpPr>
        <p:spPr>
          <a:xfrm>
            <a:off x="2764543" y="522910"/>
            <a:ext cx="8103753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中国农业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计算机（官网公布）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56" y="1708941"/>
            <a:ext cx="9894621" cy="12519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16" y="4219922"/>
            <a:ext cx="7778586" cy="6905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56" y="3301556"/>
            <a:ext cx="7973137" cy="6905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/>
          <p:cNvSpPr txBox="1"/>
          <p:nvPr/>
        </p:nvSpPr>
        <p:spPr>
          <a:xfrm>
            <a:off x="2880896" y="583869"/>
            <a:ext cx="6597170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北师大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系统科学学院（发邮件）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51" y="1546234"/>
            <a:ext cx="8361660" cy="44909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/>
          <p:cNvSpPr txBox="1"/>
          <p:nvPr/>
        </p:nvSpPr>
        <p:spPr>
          <a:xfrm>
            <a:off x="2851630" y="531617"/>
            <a:ext cx="8103753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东华大学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计算机（报名系统显示）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59" y="1556085"/>
            <a:ext cx="7717831" cy="1178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37" y="2882793"/>
            <a:ext cx="7948725" cy="29954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/>
          <p:cNvSpPr txBox="1"/>
          <p:nvPr/>
        </p:nvSpPr>
        <p:spPr>
          <a:xfrm>
            <a:off x="3060634" y="656961"/>
            <a:ext cx="8103753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华中师大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计算机（官网公布）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7" y="1282473"/>
            <a:ext cx="9947012" cy="12002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30" y="3653911"/>
            <a:ext cx="9893808" cy="2336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58" y="2482685"/>
            <a:ext cx="4915153" cy="12002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/>
          <p:cNvSpPr txBox="1"/>
          <p:nvPr/>
        </p:nvSpPr>
        <p:spPr>
          <a:xfrm>
            <a:off x="2390075" y="592578"/>
            <a:ext cx="8103753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首都师大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计算机（短信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邮件通知）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0" y="2102793"/>
            <a:ext cx="9639795" cy="1225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1" y="3664177"/>
            <a:ext cx="10478038" cy="1759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/>
          <p:cNvSpPr txBox="1"/>
          <p:nvPr/>
        </p:nvSpPr>
        <p:spPr>
          <a:xfrm>
            <a:off x="2781960" y="330700"/>
            <a:ext cx="8103753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中央财经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网安（官网公布）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24" y="960854"/>
            <a:ext cx="7341997" cy="57621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/>
          <p:cNvSpPr txBox="1"/>
          <p:nvPr/>
        </p:nvSpPr>
        <p:spPr>
          <a:xfrm>
            <a:off x="3066910" y="801584"/>
            <a:ext cx="8103753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杭电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计算机（官网公布）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7" y="3099865"/>
            <a:ext cx="7406502" cy="22655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7" y="1757476"/>
            <a:ext cx="10849302" cy="10379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/>
          <p:cNvSpPr txBox="1"/>
          <p:nvPr/>
        </p:nvSpPr>
        <p:spPr>
          <a:xfrm>
            <a:off x="3985077" y="380076"/>
            <a:ext cx="8103753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信工所（邮件通知）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203" y="3395080"/>
            <a:ext cx="5723117" cy="28726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6" y="3263930"/>
            <a:ext cx="5787077" cy="29994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080" y="1262844"/>
            <a:ext cx="8651839" cy="19712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4"/>
          <p:cNvSpPr txBox="1"/>
          <p:nvPr/>
        </p:nvSpPr>
        <p:spPr>
          <a:xfrm>
            <a:off x="1420989" y="2118838"/>
            <a:ext cx="3690945" cy="4584678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浙江大学软件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中国科学院国家天文台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中科院下属的所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中国农业大学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杭州电子科技大学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中国地质大学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中国石油大学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西南交通大学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大连海事大学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4"/>
          <p:cNvSpPr txBox="1"/>
          <p:nvPr/>
        </p:nvSpPr>
        <p:spPr>
          <a:xfrm>
            <a:off x="6418223" y="2298805"/>
            <a:ext cx="3814355" cy="440471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北京师范大学系统科学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紫金山天文台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上海天文台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国科大杭高院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西北工业大学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中央财经大学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北京林业大学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东华大学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首都师范大学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9924" y="154484"/>
            <a:ext cx="60960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夏令营入营学校名单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排名不分先后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E6A6349-4A84-A9ED-A8F9-38201800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024" y="3247955"/>
            <a:ext cx="5323287" cy="33722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EE8348-D752-83A9-2485-54306C99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13" y="3247955"/>
            <a:ext cx="4929052" cy="33767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F6436C-3E9F-1494-815B-6AD2F638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242" y="154890"/>
            <a:ext cx="8405069" cy="30930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2283993-6A56-17A8-8953-25B682D9AE66}"/>
              </a:ext>
            </a:extLst>
          </p:cNvPr>
          <p:cNvSpPr txBox="1"/>
          <p:nvPr/>
        </p:nvSpPr>
        <p:spPr>
          <a:xfrm>
            <a:off x="1183721" y="566057"/>
            <a:ext cx="143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往届推免院校</a:t>
            </a:r>
          </a:p>
        </p:txBody>
      </p:sp>
    </p:spTree>
    <p:extLst>
      <p:ext uri="{BB962C8B-B14F-4D97-AF65-F5344CB8AC3E}">
        <p14:creationId xmlns:p14="http://schemas.microsoft.com/office/powerpoint/2010/main" val="16452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3-04-10 15.17.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1200150"/>
            <a:ext cx="10858500" cy="4457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2485" y="365125"/>
            <a:ext cx="3101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保研时间线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"/>
          <p:cNvSpPr txBox="1"/>
          <p:nvPr/>
        </p:nvSpPr>
        <p:spPr>
          <a:xfrm>
            <a:off x="3022705" y="1949362"/>
            <a:ext cx="6146800" cy="993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学校保研政策解读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716" y="261091"/>
            <a:ext cx="938749" cy="9387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4480085"/>
            <a:ext cx="8291615" cy="101044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8291613" y="4480083"/>
            <a:ext cx="3900387" cy="101045"/>
          </a:xfrm>
          <a:prstGeom prst="rect">
            <a:avLst/>
          </a:pr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9264353" y="4965171"/>
            <a:ext cx="60959" cy="1536171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74994"/>
              </a:solidFill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9390904" y="5434545"/>
            <a:ext cx="2561920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人 ：王轩宇</a:t>
            </a:r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4418" y="1330371"/>
            <a:ext cx="596045" cy="550608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4576" y="1397003"/>
            <a:ext cx="596045" cy="550608"/>
          </a:xfrm>
          <a:prstGeom prst="rect">
            <a:avLst/>
          </a:pr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占位符 4"/>
          <p:cNvSpPr txBox="1"/>
          <p:nvPr/>
        </p:nvSpPr>
        <p:spPr>
          <a:xfrm>
            <a:off x="1432133" y="514201"/>
            <a:ext cx="4784459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推免条件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96" y="364343"/>
            <a:ext cx="743965" cy="74396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80820" y="1108075"/>
            <a:ext cx="7092950" cy="106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80820" y="2174875"/>
            <a:ext cx="7124700" cy="4108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00390" y="45021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注意：本文件来自河北师范大学</a:t>
            </a:r>
            <a:r>
              <a:rPr lang="en-US" altLang="zh-CN">
                <a:solidFill>
                  <a:srgbClr val="FF0000"/>
                </a:solidFill>
              </a:rPr>
              <a:t>2022</a:t>
            </a:r>
            <a:r>
              <a:rPr lang="zh-CN" altLang="en-US">
                <a:solidFill>
                  <a:srgbClr val="FF0000"/>
                </a:solidFill>
              </a:rPr>
              <a:t>年校教[32]，推荐优秀应届本科毕业生免试攻读研究生工作管理办法（试行）。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4418" y="1330371"/>
            <a:ext cx="596045" cy="550608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4576" y="1397003"/>
            <a:ext cx="596045" cy="550608"/>
          </a:xfrm>
          <a:prstGeom prst="rect">
            <a:avLst/>
          </a:pr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占位符 4"/>
          <p:cNvSpPr txBox="1"/>
          <p:nvPr/>
        </p:nvSpPr>
        <p:spPr>
          <a:xfrm>
            <a:off x="1432133" y="514201"/>
            <a:ext cx="4784459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名额分配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96" y="364343"/>
            <a:ext cx="743965" cy="74396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8305" y="934720"/>
            <a:ext cx="7105650" cy="2628900"/>
          </a:xfrm>
          <a:prstGeom prst="rect">
            <a:avLst/>
          </a:prstGeom>
        </p:spPr>
      </p:pic>
      <p:graphicFrame>
        <p:nvGraphicFramePr>
          <p:cNvPr id="4" name="图表 3"/>
          <p:cNvGraphicFramePr/>
          <p:nvPr/>
        </p:nvGraphicFramePr>
        <p:xfrm>
          <a:off x="2151380" y="3524885"/>
          <a:ext cx="6159500" cy="292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4418" y="1330371"/>
            <a:ext cx="596045" cy="550608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4576" y="1397003"/>
            <a:ext cx="596045" cy="550608"/>
          </a:xfrm>
          <a:prstGeom prst="rect">
            <a:avLst/>
          </a:pr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占位符 4"/>
          <p:cNvSpPr txBox="1"/>
          <p:nvPr/>
        </p:nvSpPr>
        <p:spPr>
          <a:xfrm>
            <a:off x="1432133" y="514201"/>
            <a:ext cx="4784459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成绩计算方法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96" y="364343"/>
            <a:ext cx="743965" cy="74396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78725" y="419735"/>
            <a:ext cx="4318000" cy="622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0820" y="1330325"/>
            <a:ext cx="6038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各学院按学生学习综合测评成绩排名确定当年推免生名单。学生学习综合测评成绩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=学分加权平均分*95%+附加分*5%。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10310" y="2978150"/>
            <a:ext cx="6308725" cy="36645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"/>
          <p:cNvSpPr txBox="1"/>
          <p:nvPr/>
        </p:nvSpPr>
        <p:spPr>
          <a:xfrm>
            <a:off x="2248640" y="1988732"/>
            <a:ext cx="7702750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交叉学科的建议和指南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716" y="261091"/>
            <a:ext cx="938749" cy="9387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4480085"/>
            <a:ext cx="8291615" cy="101044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8291613" y="4480083"/>
            <a:ext cx="3900387" cy="101045"/>
          </a:xfrm>
          <a:prstGeom prst="rect">
            <a:avLst/>
          </a:pr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9264353" y="4965171"/>
            <a:ext cx="60959" cy="1536171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74994"/>
              </a:solidFill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9390904" y="5434545"/>
            <a:ext cx="2561920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人 ：王轩宇</a:t>
            </a:r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07"/>
          <p:cNvSpPr txBox="1"/>
          <p:nvPr/>
        </p:nvSpPr>
        <p:spPr>
          <a:xfrm>
            <a:off x="8488892" y="1529927"/>
            <a:ext cx="3703320" cy="13072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中国科学院国家天文台</a:t>
            </a:r>
          </a:p>
          <a:p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天文技术与方法学术型硕士</a:t>
            </a:r>
          </a:p>
          <a:p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国家天文数据中心</a:t>
            </a:r>
          </a:p>
        </p:txBody>
      </p:sp>
      <p:sp>
        <p:nvSpPr>
          <p:cNvPr id="10" name="矩形 9"/>
          <p:cNvSpPr/>
          <p:nvPr/>
        </p:nvSpPr>
        <p:spPr>
          <a:xfrm>
            <a:off x="624418" y="1330371"/>
            <a:ext cx="596045" cy="550608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4576" y="1397003"/>
            <a:ext cx="596045" cy="550608"/>
          </a:xfrm>
          <a:prstGeom prst="rect">
            <a:avLst/>
          </a:pr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占位符 4"/>
          <p:cNvSpPr txBox="1"/>
          <p:nvPr/>
        </p:nvSpPr>
        <p:spPr>
          <a:xfrm>
            <a:off x="1432133" y="514201"/>
            <a:ext cx="4784459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96" y="364343"/>
            <a:ext cx="743965" cy="74396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2" name="图片 1" descr="E13C65BE75B32C7BBDC8E0A43EA0CC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20" y="1397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0"/>
          <a:stretch>
            <a:fillRect/>
          </a:stretch>
        </p:blipFill>
        <p:spPr>
          <a:xfrm>
            <a:off x="4355334" y="0"/>
            <a:ext cx="782419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55332" y="-7607"/>
            <a:ext cx="7824192" cy="6858000"/>
          </a:xfrm>
          <a:prstGeom prst="rect">
            <a:avLst/>
          </a:prstGeom>
          <a:solidFill>
            <a:srgbClr val="174994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文本框 45"/>
          <p:cNvSpPr txBox="1"/>
          <p:nvPr/>
        </p:nvSpPr>
        <p:spPr>
          <a:xfrm>
            <a:off x="656343" y="942625"/>
            <a:ext cx="1893467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865" b="1" spc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1634391" y="4037664"/>
            <a:ext cx="3742876" cy="468000"/>
          </a:xfrm>
          <a:custGeom>
            <a:avLst/>
            <a:gdLst/>
            <a:ahLst/>
            <a:cxnLst/>
            <a:rect l="l" t="t" r="r" b="b"/>
            <a:pathLst>
              <a:path w="2807157" h="468000">
                <a:moveTo>
                  <a:pt x="82036" y="0"/>
                </a:moveTo>
                <a:lnTo>
                  <a:pt x="2339157" y="0"/>
                </a:lnTo>
                <a:lnTo>
                  <a:pt x="2807157" y="468000"/>
                </a:lnTo>
                <a:lnTo>
                  <a:pt x="82036" y="468000"/>
                </a:lnTo>
                <a:cubicBezTo>
                  <a:pt x="36729" y="468000"/>
                  <a:pt x="0" y="425570"/>
                  <a:pt x="0" y="373230"/>
                </a:cubicBezTo>
                <a:lnTo>
                  <a:pt x="0" y="94771"/>
                </a:lnTo>
                <a:cubicBezTo>
                  <a:pt x="0" y="42431"/>
                  <a:pt x="36729" y="0"/>
                  <a:pt x="82036" y="0"/>
                </a:cubicBezTo>
                <a:close/>
              </a:path>
            </a:pathLst>
          </a:cu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4" name="文本框 6"/>
          <p:cNvSpPr txBox="1"/>
          <p:nvPr/>
        </p:nvSpPr>
        <p:spPr>
          <a:xfrm>
            <a:off x="719669" y="3837695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174994"/>
                </a:solidFill>
                <a:latin typeface="Akzidenz-Grotesk BQ Condensed" pitchFamily="50" charset="0"/>
              </a:rPr>
              <a:t>01</a:t>
            </a:r>
            <a:endParaRPr lang="zh-CN" altLang="en-US" sz="4800" b="1" dirty="0">
              <a:solidFill>
                <a:srgbClr val="174994"/>
              </a:solidFill>
              <a:latin typeface="Akzidenz-Grotesk BQ Condensed" pitchFamily="50" charset="0"/>
            </a:endParaRPr>
          </a:p>
        </p:txBody>
      </p:sp>
      <p:sp>
        <p:nvSpPr>
          <p:cNvPr id="15" name="文本框 53"/>
          <p:cNvSpPr txBox="1"/>
          <p:nvPr/>
        </p:nvSpPr>
        <p:spPr>
          <a:xfrm>
            <a:off x="1871529" y="397288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交叉学科选择依据</a:t>
            </a:r>
          </a:p>
        </p:txBody>
      </p:sp>
      <p:sp>
        <p:nvSpPr>
          <p:cNvPr id="17" name="文本框 12"/>
          <p:cNvSpPr txBox="1"/>
          <p:nvPr/>
        </p:nvSpPr>
        <p:spPr>
          <a:xfrm>
            <a:off x="719669" y="4501765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174994"/>
                </a:solidFill>
                <a:latin typeface="Akzidenz-Grotesk BQ Condensed" pitchFamily="50" charset="0"/>
              </a:rPr>
              <a:t>02</a:t>
            </a:r>
            <a:endParaRPr lang="zh-CN" altLang="en-US" sz="4800" b="1" dirty="0">
              <a:solidFill>
                <a:srgbClr val="174994"/>
              </a:solidFill>
              <a:latin typeface="Akzidenz-Grotesk BQ Condensed" pitchFamily="50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1634391" y="4687505"/>
            <a:ext cx="4657231" cy="468000"/>
          </a:xfrm>
          <a:custGeom>
            <a:avLst/>
            <a:gdLst/>
            <a:ahLst/>
            <a:cxnLst/>
            <a:rect l="l" t="t" r="r" b="b"/>
            <a:pathLst>
              <a:path w="3492923" h="468000">
                <a:moveTo>
                  <a:pt x="82036" y="0"/>
                </a:moveTo>
                <a:lnTo>
                  <a:pt x="3024923" y="0"/>
                </a:lnTo>
                <a:lnTo>
                  <a:pt x="3492923" y="468000"/>
                </a:lnTo>
                <a:lnTo>
                  <a:pt x="82036" y="468000"/>
                </a:lnTo>
                <a:cubicBezTo>
                  <a:pt x="36729" y="468000"/>
                  <a:pt x="0" y="425570"/>
                  <a:pt x="0" y="373230"/>
                </a:cubicBezTo>
                <a:lnTo>
                  <a:pt x="0" y="94771"/>
                </a:lnTo>
                <a:cubicBezTo>
                  <a:pt x="0" y="42431"/>
                  <a:pt x="36729" y="0"/>
                  <a:pt x="82036" y="0"/>
                </a:cubicBezTo>
                <a:close/>
              </a:path>
            </a:pathLst>
          </a:cu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文本框 54"/>
          <p:cNvSpPr txBox="1"/>
          <p:nvPr/>
        </p:nvSpPr>
        <p:spPr>
          <a:xfrm>
            <a:off x="1871528" y="461372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交叉学科如何准备</a:t>
            </a:r>
          </a:p>
        </p:txBody>
      </p:sp>
      <p:sp>
        <p:nvSpPr>
          <p:cNvPr id="21" name="文本框 18"/>
          <p:cNvSpPr txBox="1"/>
          <p:nvPr/>
        </p:nvSpPr>
        <p:spPr>
          <a:xfrm>
            <a:off x="719669" y="5165834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174994"/>
                </a:solidFill>
                <a:latin typeface="Akzidenz-Grotesk BQ Condensed" pitchFamily="50" charset="0"/>
              </a:rPr>
              <a:t>03</a:t>
            </a:r>
            <a:endParaRPr lang="zh-CN" altLang="en-US" sz="4800" b="1" dirty="0">
              <a:solidFill>
                <a:srgbClr val="174994"/>
              </a:solidFill>
              <a:latin typeface="Akzidenz-Grotesk BQ Condensed" pitchFamily="50" charset="0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1634391" y="5359580"/>
            <a:ext cx="5534799" cy="468000"/>
          </a:xfrm>
          <a:custGeom>
            <a:avLst/>
            <a:gdLst/>
            <a:ahLst/>
            <a:cxnLst/>
            <a:rect l="l" t="t" r="r" b="b"/>
            <a:pathLst>
              <a:path w="4151099" h="468000">
                <a:moveTo>
                  <a:pt x="82036" y="0"/>
                </a:moveTo>
                <a:lnTo>
                  <a:pt x="3683099" y="0"/>
                </a:lnTo>
                <a:lnTo>
                  <a:pt x="4151099" y="468000"/>
                </a:lnTo>
                <a:lnTo>
                  <a:pt x="82036" y="468000"/>
                </a:lnTo>
                <a:cubicBezTo>
                  <a:pt x="36729" y="468000"/>
                  <a:pt x="0" y="425570"/>
                  <a:pt x="0" y="373230"/>
                </a:cubicBezTo>
                <a:lnTo>
                  <a:pt x="0" y="94771"/>
                </a:lnTo>
                <a:cubicBezTo>
                  <a:pt x="0" y="42431"/>
                  <a:pt x="36729" y="0"/>
                  <a:pt x="82036" y="0"/>
                </a:cubicBezTo>
                <a:close/>
              </a:path>
            </a:pathLst>
          </a:cu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文本框 55"/>
          <p:cNvSpPr txBox="1"/>
          <p:nvPr/>
        </p:nvSpPr>
        <p:spPr>
          <a:xfrm>
            <a:off x="1891820" y="528580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19781" y="942625"/>
            <a:ext cx="928025" cy="92802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7" b="18996"/>
          <a:stretch>
            <a:fillRect/>
          </a:stretch>
        </p:blipFill>
        <p:spPr>
          <a:xfrm>
            <a:off x="-34026" y="1"/>
            <a:ext cx="12260051" cy="39212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9331" y="2180861"/>
            <a:ext cx="12221331" cy="2967159"/>
          </a:xfrm>
          <a:prstGeom prst="rect">
            <a:avLst/>
          </a:prstGeom>
          <a:solidFill>
            <a:srgbClr val="17499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5734117" y="3529832"/>
            <a:ext cx="31478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9"/>
          <p:cNvSpPr txBox="1"/>
          <p:nvPr/>
        </p:nvSpPr>
        <p:spPr>
          <a:xfrm>
            <a:off x="5712826" y="285272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交叉学科选择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49936" y="3244336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7" name="文本框 101"/>
          <p:cNvSpPr txBox="1"/>
          <p:nvPr/>
        </p:nvSpPr>
        <p:spPr>
          <a:xfrm>
            <a:off x="1583268" y="5153661"/>
            <a:ext cx="5008033" cy="1203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本小节将通过结合个人经验，为大家介绍在选择交叉学科时的依据，以及在选择交叉学科院校时应该尽可能考虑的方面。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716" y="5153074"/>
            <a:ext cx="938749" cy="938749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" b="3280"/>
          <a:stretch>
            <a:fillRect/>
          </a:stretch>
        </p:blipFill>
        <p:spPr bwMode="auto">
          <a:xfrm>
            <a:off x="884576" y="1568588"/>
            <a:ext cx="6707355" cy="390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文本框 107"/>
          <p:cNvSpPr txBox="1"/>
          <p:nvPr/>
        </p:nvSpPr>
        <p:spPr>
          <a:xfrm>
            <a:off x="8075193" y="1529673"/>
            <a:ext cx="3014024" cy="19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理科和工科</a:t>
            </a:r>
          </a:p>
          <a:p>
            <a:r>
              <a:rPr lang="en-US" altLang="zh-CN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存在与计算机方向十分相关的组或者研究方向</a:t>
            </a:r>
          </a:p>
          <a:p>
            <a:r>
              <a:rPr lang="en-US" altLang="zh-CN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兴趣</a:t>
            </a:r>
          </a:p>
          <a:p>
            <a:r>
              <a:rPr lang="en-US" altLang="zh-CN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最好有对应的项目经验</a:t>
            </a:r>
          </a:p>
        </p:txBody>
      </p:sp>
      <p:sp>
        <p:nvSpPr>
          <p:cNvPr id="10" name="矩形 9"/>
          <p:cNvSpPr/>
          <p:nvPr/>
        </p:nvSpPr>
        <p:spPr>
          <a:xfrm>
            <a:off x="624418" y="1330371"/>
            <a:ext cx="596045" cy="550608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4576" y="1397003"/>
            <a:ext cx="596045" cy="550608"/>
          </a:xfrm>
          <a:prstGeom prst="rect">
            <a:avLst/>
          </a:pr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占位符 4"/>
          <p:cNvSpPr txBox="1"/>
          <p:nvPr/>
        </p:nvSpPr>
        <p:spPr>
          <a:xfrm>
            <a:off x="1432133" y="514201"/>
            <a:ext cx="4784459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交叉学科选择依据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96" y="364343"/>
            <a:ext cx="743965" cy="74396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580638" y="1858979"/>
            <a:ext cx="704165" cy="708092"/>
          </a:xfrm>
          <a:prstGeom prst="round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278A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51849" y="1852024"/>
            <a:ext cx="1415772" cy="633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solidFill>
                  <a:srgbClr val="1749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国科大</a:t>
            </a:r>
          </a:p>
        </p:txBody>
      </p:sp>
      <p:sp>
        <p:nvSpPr>
          <p:cNvPr id="9" name="矩形 8"/>
          <p:cNvSpPr/>
          <p:nvPr/>
        </p:nvSpPr>
        <p:spPr>
          <a:xfrm>
            <a:off x="1450829" y="2502275"/>
            <a:ext cx="4032448" cy="80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天文台只推荐国家天文台和上海天文台，即京区研究所和沪区研究所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566941" y="3938645"/>
            <a:ext cx="705600" cy="710400"/>
          </a:xfrm>
          <a:prstGeom prst="round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2351850" y="3940089"/>
            <a:ext cx="2858475" cy="633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solidFill>
                  <a:srgbClr val="1749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985或211高校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50829" y="4590339"/>
            <a:ext cx="4032448" cy="1176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南京大学，紫金山天文台，北京师范大学，厦门大学等</a:t>
            </a:r>
          </a:p>
          <a:p>
            <a:pPr algn="just">
              <a:lnSpc>
                <a:spcPct val="130000"/>
              </a:lnSpc>
            </a:pP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即该领域实力比较强劲的高校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6212417"/>
            <a:ext cx="12192000" cy="227451"/>
            <a:chOff x="0" y="2488742"/>
            <a:chExt cx="9144000" cy="170588"/>
          </a:xfrm>
          <a:solidFill>
            <a:srgbClr val="174994"/>
          </a:solidFill>
        </p:grpSpPr>
        <p:sp>
          <p:nvSpPr>
            <p:cNvPr id="15" name="任意多边形 14"/>
            <p:cNvSpPr/>
            <p:nvPr/>
          </p:nvSpPr>
          <p:spPr>
            <a:xfrm>
              <a:off x="0" y="2489230"/>
              <a:ext cx="6550886" cy="170100"/>
            </a:xfrm>
            <a:custGeom>
              <a:avLst/>
              <a:gdLst>
                <a:gd name="connsiteX0" fmla="*/ 0 w 9511185"/>
                <a:gd name="connsiteY0" fmla="*/ 0 h 260238"/>
                <a:gd name="connsiteX1" fmla="*/ 9511185 w 9511185"/>
                <a:gd name="connsiteY1" fmla="*/ 0 h 260238"/>
                <a:gd name="connsiteX2" fmla="*/ 9250947 w 9511185"/>
                <a:gd name="connsiteY2" fmla="*/ 260238 h 260238"/>
                <a:gd name="connsiteX3" fmla="*/ 0 w 9511185"/>
                <a:gd name="connsiteY3" fmla="*/ 260238 h 260238"/>
                <a:gd name="connsiteX4" fmla="*/ 0 w 9511185"/>
                <a:gd name="connsiteY4" fmla="*/ 0 h 2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1185" h="260238">
                  <a:moveTo>
                    <a:pt x="0" y="0"/>
                  </a:moveTo>
                  <a:lnTo>
                    <a:pt x="9511185" y="0"/>
                  </a:lnTo>
                  <a:lnTo>
                    <a:pt x="9250947" y="260238"/>
                  </a:lnTo>
                  <a:lnTo>
                    <a:pt x="0" y="26023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278A1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6760230" y="2488742"/>
              <a:ext cx="2383770" cy="170588"/>
            </a:xfrm>
            <a:custGeom>
              <a:avLst/>
              <a:gdLst>
                <a:gd name="connsiteX0" fmla="*/ 260238 w 2727409"/>
                <a:gd name="connsiteY0" fmla="*/ 0 h 260238"/>
                <a:gd name="connsiteX1" fmla="*/ 2727409 w 2727409"/>
                <a:gd name="connsiteY1" fmla="*/ 0 h 260238"/>
                <a:gd name="connsiteX2" fmla="*/ 2727409 w 2727409"/>
                <a:gd name="connsiteY2" fmla="*/ 260238 h 260238"/>
                <a:gd name="connsiteX3" fmla="*/ 0 w 2727409"/>
                <a:gd name="connsiteY3" fmla="*/ 260238 h 260238"/>
                <a:gd name="connsiteX4" fmla="*/ 260238 w 2727409"/>
                <a:gd name="connsiteY4" fmla="*/ 0 h 2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7409" h="260238">
                  <a:moveTo>
                    <a:pt x="260238" y="0"/>
                  </a:moveTo>
                  <a:lnTo>
                    <a:pt x="2727409" y="0"/>
                  </a:lnTo>
                  <a:lnTo>
                    <a:pt x="2727409" y="260238"/>
                  </a:lnTo>
                  <a:lnTo>
                    <a:pt x="0" y="260238"/>
                  </a:lnTo>
                  <a:lnTo>
                    <a:pt x="260238" y="0"/>
                  </a:lnTo>
                  <a:close/>
                </a:path>
              </a:pathLst>
            </a:custGeom>
            <a:solidFill>
              <a:srgbClr val="17499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2AEF3"/>
                </a:solidFill>
              </a:endParaRPr>
            </a:p>
          </p:txBody>
        </p:sp>
      </p:grpSp>
      <p:sp>
        <p:nvSpPr>
          <p:cNvPr id="17" name="文本占位符 4"/>
          <p:cNvSpPr txBox="1"/>
          <p:nvPr/>
        </p:nvSpPr>
        <p:spPr>
          <a:xfrm>
            <a:off x="1432133" y="514201"/>
            <a:ext cx="4784459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院校选择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96" y="364343"/>
            <a:ext cx="743965" cy="74396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880687" y="6404611"/>
            <a:ext cx="28448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2485" y="365125"/>
            <a:ext cx="3101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院校招生类型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2485" y="1010285"/>
            <a:ext cx="1055751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分为强</a:t>
            </a:r>
            <a:r>
              <a:rPr lang="en-US" altLang="zh-CN" dirty="0"/>
              <a:t>com</a:t>
            </a:r>
            <a:r>
              <a:rPr lang="zh-CN" altLang="en-US" dirty="0"/>
              <a:t>和弱</a:t>
            </a:r>
            <a:r>
              <a:rPr lang="en-US" altLang="zh-CN" dirty="0"/>
              <a:t>com</a:t>
            </a:r>
            <a:r>
              <a:rPr lang="zh-CN" altLang="en-US" dirty="0"/>
              <a:t>招生类型。</a:t>
            </a:r>
          </a:p>
          <a:p>
            <a:r>
              <a:rPr lang="en-US" altLang="zh-CN" dirty="0"/>
              <a:t>com</a:t>
            </a:r>
            <a:r>
              <a:rPr lang="zh-CN" altLang="en-US" dirty="0"/>
              <a:t>意为committee，招生委员会。</a:t>
            </a:r>
          </a:p>
          <a:p>
            <a:endParaRPr lang="zh-CN" altLang="en-US" dirty="0"/>
          </a:p>
          <a:p>
            <a:r>
              <a:rPr lang="zh-CN" altLang="en-US" dirty="0"/>
              <a:t>强</a:t>
            </a:r>
            <a:r>
              <a:rPr lang="en-US" altLang="zh-CN" dirty="0"/>
              <a:t>com</a:t>
            </a:r>
            <a:r>
              <a:rPr lang="zh-CN" altLang="en-US" dirty="0"/>
              <a:t>：招生委员会权利大，则必须通过院校组织的考核，才可以拿到</a:t>
            </a:r>
            <a:r>
              <a:rPr lang="en-US" altLang="zh-CN" dirty="0"/>
              <a:t>offer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代表院校：中国科学院大学自动化研究所，南大计算机学院，南大人工智能学院，北航，浙大计算机学院等</a:t>
            </a:r>
          </a:p>
          <a:p>
            <a:r>
              <a:rPr lang="zh-CN" altLang="en-US" dirty="0"/>
              <a:t>适应人群：</a:t>
            </a:r>
            <a:r>
              <a:rPr lang="zh-CN" altLang="en-US" dirty="0">
                <a:highlight>
                  <a:srgbClr val="FFFF00"/>
                </a:highlight>
              </a:rPr>
              <a:t>院校、排名背景良好</a:t>
            </a:r>
            <a:r>
              <a:rPr lang="zh-CN" altLang="en-US" dirty="0"/>
              <a:t>，考核表现良好的选手（面试，有些学校有机试）</a:t>
            </a:r>
          </a:p>
          <a:p>
            <a:r>
              <a:rPr lang="zh-CN" altLang="en-US" dirty="0"/>
              <a:t>优点：一旦确认获得</a:t>
            </a:r>
            <a:r>
              <a:rPr lang="en-US" altLang="zh-CN" dirty="0"/>
              <a:t>offer</a:t>
            </a:r>
            <a:r>
              <a:rPr lang="zh-CN" altLang="en-US" dirty="0"/>
              <a:t>，几乎不会被学校鸽掉。此外，导师可以在确认</a:t>
            </a:r>
            <a:r>
              <a:rPr lang="en-US" altLang="zh-CN" dirty="0"/>
              <a:t>offer</a:t>
            </a:r>
            <a:r>
              <a:rPr lang="zh-CN" altLang="en-US" dirty="0"/>
              <a:t>之后先进行沟通，在双选之前感觉不合适的话很方便换导师。</a:t>
            </a:r>
          </a:p>
          <a:p>
            <a:r>
              <a:rPr lang="zh-CN" altLang="en-US" dirty="0"/>
              <a:t>缺点：背景不好的同学可能被初审刷掉。</a:t>
            </a:r>
          </a:p>
          <a:p>
            <a:endParaRPr lang="zh-CN" altLang="en-US" dirty="0"/>
          </a:p>
          <a:p>
            <a:r>
              <a:rPr lang="zh-CN" altLang="en-US" dirty="0"/>
              <a:t>弱</a:t>
            </a:r>
            <a:r>
              <a:rPr lang="en-US" altLang="zh-CN" dirty="0"/>
              <a:t>com</a:t>
            </a:r>
            <a:r>
              <a:rPr lang="zh-CN" altLang="en-US" dirty="0"/>
              <a:t>：招生委员会权利小，导师招生权利极大，有些甚至导师同意收的话，面试就是走过场。</a:t>
            </a:r>
          </a:p>
          <a:p>
            <a:r>
              <a:rPr lang="zh-CN" altLang="en-US" dirty="0"/>
              <a:t>代表院校：中国科学院大学计算技术研究所，中国科学技术大学科学岛，北邮，西工大，西电等</a:t>
            </a:r>
          </a:p>
          <a:p>
            <a:r>
              <a:rPr lang="zh-CN" altLang="en-US" dirty="0"/>
              <a:t>适应人群：简历内容较强，有科研经历和项目能力，能够吸引导师的兴趣。</a:t>
            </a:r>
          </a:p>
          <a:p>
            <a:r>
              <a:rPr lang="zh-CN" altLang="en-US" dirty="0"/>
              <a:t>优点：对背景不好、但实力较强的同学来说，弱</a:t>
            </a:r>
            <a:r>
              <a:rPr lang="en-US" altLang="zh-CN" dirty="0"/>
              <a:t>com</a:t>
            </a:r>
            <a:r>
              <a:rPr lang="zh-CN" altLang="en-US" dirty="0"/>
              <a:t>学校可能会更有机会。</a:t>
            </a:r>
          </a:p>
          <a:p>
            <a:r>
              <a:rPr lang="zh-CN" altLang="en-US" dirty="0"/>
              <a:t>缺点：需要套磁；录取之后若发现导师不合适，可能很难或不能换导师，可能会比较痛苦；另外导师招生主观性很强，若后续被更优秀的同学联系，导师可能会鸽人，因此不建议弱</a:t>
            </a:r>
            <a:r>
              <a:rPr lang="en-US" altLang="zh-CN" dirty="0"/>
              <a:t>com</a:t>
            </a:r>
            <a:r>
              <a:rPr lang="zh-CN" altLang="en-US" dirty="0"/>
              <a:t>作为保底</a:t>
            </a:r>
            <a:r>
              <a:rPr lang="en-US" altLang="zh-CN" dirty="0"/>
              <a:t>offer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注意有些学校导师有一定的推荐名额数量，可以保证被推荐的同学免审核直接进入学院考核阶段。</a:t>
            </a:r>
          </a:p>
          <a:p>
            <a:r>
              <a:rPr lang="zh-CN" altLang="en-US" dirty="0"/>
              <a:t>代表院校：华东师范大学计算机学院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7" b="20047"/>
          <a:stretch>
            <a:fillRect/>
          </a:stretch>
        </p:blipFill>
        <p:spPr>
          <a:xfrm>
            <a:off x="0" y="0"/>
            <a:ext cx="12192000" cy="48691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9331" y="2550192"/>
            <a:ext cx="12221331" cy="2318968"/>
          </a:xfrm>
          <a:prstGeom prst="rect">
            <a:avLst/>
          </a:prstGeom>
          <a:solidFill>
            <a:srgbClr val="17499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5734117" y="3529832"/>
            <a:ext cx="31478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9"/>
          <p:cNvSpPr txBox="1"/>
          <p:nvPr/>
        </p:nvSpPr>
        <p:spPr>
          <a:xfrm>
            <a:off x="5712826" y="285272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交叉学科如何准备</a:t>
            </a:r>
          </a:p>
        </p:txBody>
      </p:sp>
      <p:sp>
        <p:nvSpPr>
          <p:cNvPr id="5" name="矩形 4"/>
          <p:cNvSpPr/>
          <p:nvPr/>
        </p:nvSpPr>
        <p:spPr>
          <a:xfrm>
            <a:off x="6649936" y="3244336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7" name="文本框 101"/>
          <p:cNvSpPr txBox="1"/>
          <p:nvPr/>
        </p:nvSpPr>
        <p:spPr>
          <a:xfrm>
            <a:off x="1583267" y="5083387"/>
            <a:ext cx="3571240" cy="1478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本小节将通过结合个人经验，为大家介绍一下如何准备交叉学科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716" y="5153074"/>
            <a:ext cx="938749" cy="93874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9" r="5003"/>
          <a:stretch>
            <a:fillRect/>
          </a:stretch>
        </p:blipFill>
        <p:spPr>
          <a:xfrm>
            <a:off x="1" y="1700809"/>
            <a:ext cx="12192000" cy="4388852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 rot="16200000">
            <a:off x="7967727" y="1854605"/>
            <a:ext cx="4388853" cy="4081259"/>
          </a:xfrm>
          <a:custGeom>
            <a:avLst/>
            <a:gdLst>
              <a:gd name="connsiteX0" fmla="*/ 0 w 3516564"/>
              <a:gd name="connsiteY0" fmla="*/ 3060944 h 3060944"/>
              <a:gd name="connsiteX1" fmla="*/ 0 w 3516564"/>
              <a:gd name="connsiteY1" fmla="*/ 351657 h 3060944"/>
              <a:gd name="connsiteX2" fmla="*/ 3516564 w 3516564"/>
              <a:gd name="connsiteY2" fmla="*/ 0 h 3060944"/>
              <a:gd name="connsiteX3" fmla="*/ 3516564 w 3516564"/>
              <a:gd name="connsiteY3" fmla="*/ 3060944 h 306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564" h="3060944">
                <a:moveTo>
                  <a:pt x="0" y="3060944"/>
                </a:moveTo>
                <a:lnTo>
                  <a:pt x="0" y="351657"/>
                </a:lnTo>
                <a:lnTo>
                  <a:pt x="3516564" y="0"/>
                </a:lnTo>
                <a:lnTo>
                  <a:pt x="3516564" y="3060944"/>
                </a:lnTo>
                <a:close/>
              </a:path>
            </a:pathLst>
          </a:custGeom>
          <a:solidFill>
            <a:srgbClr val="174994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文本框 106"/>
          <p:cNvSpPr txBox="1"/>
          <p:nvPr/>
        </p:nvSpPr>
        <p:spPr>
          <a:xfrm>
            <a:off x="8969203" y="198884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必要点</a:t>
            </a:r>
          </a:p>
        </p:txBody>
      </p:sp>
      <p:sp>
        <p:nvSpPr>
          <p:cNvPr id="24" name="文本框 107"/>
          <p:cNvSpPr txBox="1"/>
          <p:nvPr/>
        </p:nvSpPr>
        <p:spPr>
          <a:xfrm>
            <a:off x="8784299" y="2604394"/>
            <a:ext cx="2946475" cy="229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65" dirty="0">
                <a:solidFill>
                  <a:schemeClr val="bg1"/>
                </a:solidFill>
              </a:rPr>
              <a:t>1.</a:t>
            </a:r>
            <a:r>
              <a:rPr lang="zh-CN" altLang="en-US" sz="1865" dirty="0">
                <a:solidFill>
                  <a:schemeClr val="bg1"/>
                </a:solidFill>
              </a:rPr>
              <a:t>准备与相关学科的基础知识</a:t>
            </a:r>
          </a:p>
          <a:p>
            <a:r>
              <a:rPr lang="en-US" altLang="zh-CN" sz="1865" dirty="0">
                <a:solidFill>
                  <a:schemeClr val="bg1"/>
                </a:solidFill>
              </a:rPr>
              <a:t>2.</a:t>
            </a:r>
            <a:r>
              <a:rPr lang="zh-CN" altLang="en-US" sz="1865" dirty="0">
                <a:solidFill>
                  <a:schemeClr val="bg1"/>
                </a:solidFill>
              </a:rPr>
              <a:t>在现阶段了解一下相关学科的研究现状</a:t>
            </a:r>
          </a:p>
          <a:p>
            <a:r>
              <a:rPr lang="en-US" altLang="zh-CN" sz="1865" dirty="0">
                <a:solidFill>
                  <a:schemeClr val="bg1"/>
                </a:solidFill>
              </a:rPr>
              <a:t>3.</a:t>
            </a:r>
            <a:r>
              <a:rPr lang="zh-CN" altLang="en-US" sz="1865" dirty="0">
                <a:solidFill>
                  <a:schemeClr val="bg1"/>
                </a:solidFill>
              </a:rPr>
              <a:t>完善并巩固计算机的基础知识</a:t>
            </a:r>
            <a:endParaRPr lang="en-US" altLang="zh-CN" sz="1865" dirty="0">
              <a:solidFill>
                <a:schemeClr val="bg1"/>
              </a:solidFill>
            </a:endParaRPr>
          </a:p>
        </p:txBody>
      </p:sp>
      <p:sp>
        <p:nvSpPr>
          <p:cNvPr id="7" name="文本占位符 4"/>
          <p:cNvSpPr txBox="1"/>
          <p:nvPr/>
        </p:nvSpPr>
        <p:spPr>
          <a:xfrm>
            <a:off x="1432133" y="514201"/>
            <a:ext cx="4784459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知识储备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96" y="364343"/>
            <a:ext cx="743965" cy="74396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1" r="323" b="5751"/>
          <a:stretch>
            <a:fillRect/>
          </a:stretch>
        </p:blipFill>
        <p:spPr>
          <a:xfrm>
            <a:off x="0" y="1532751"/>
            <a:ext cx="12192000" cy="3683484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9" name="文本占位符 4"/>
          <p:cNvSpPr txBox="1"/>
          <p:nvPr/>
        </p:nvSpPr>
        <p:spPr>
          <a:xfrm>
            <a:off x="1432133" y="514201"/>
            <a:ext cx="4784459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Exp: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系统理论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7367" y="356659"/>
            <a:ext cx="743965" cy="7439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0"/>
          <p:cNvSpPr txBox="1"/>
          <p:nvPr/>
        </p:nvSpPr>
        <p:spPr>
          <a:xfrm>
            <a:off x="9498214" y="4371001"/>
            <a:ext cx="184731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5865" b="1" dirty="0">
              <a:solidFill>
                <a:schemeClr val="bg1"/>
              </a:solidFill>
              <a:latin typeface="Akzidenz-Grotesk BQ Condensed" pitchFamily="50" charset="0"/>
            </a:endParaRPr>
          </a:p>
        </p:txBody>
      </p:sp>
      <p:sp>
        <p:nvSpPr>
          <p:cNvPr id="34" name="文本框 10"/>
          <p:cNvSpPr txBox="1"/>
          <p:nvPr/>
        </p:nvSpPr>
        <p:spPr>
          <a:xfrm>
            <a:off x="6946221" y="4370188"/>
            <a:ext cx="184731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5865" b="1" dirty="0">
              <a:solidFill>
                <a:schemeClr val="bg1"/>
              </a:solidFill>
              <a:latin typeface="Akzidenz-Grotesk BQ Condensed" pitchFamily="50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23" name="文本占位符 4"/>
          <p:cNvSpPr txBox="1"/>
          <p:nvPr/>
        </p:nvSpPr>
        <p:spPr>
          <a:xfrm>
            <a:off x="1432133" y="514201"/>
            <a:ext cx="4784459" cy="42041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Exp: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天文或物理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96" y="364343"/>
            <a:ext cx="743965" cy="743965"/>
          </a:xfrm>
          <a:prstGeom prst="rect">
            <a:avLst/>
          </a:prstGeom>
        </p:spPr>
      </p:pic>
      <p:pic>
        <p:nvPicPr>
          <p:cNvPr id="2" name="图片 1" descr="1B870B40FD2949C45D3C0A23541C8A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930" y="990600"/>
            <a:ext cx="65024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2151" r="843" b="29309"/>
          <a:stretch>
            <a:fillRect/>
          </a:stretch>
        </p:blipFill>
        <p:spPr>
          <a:xfrm>
            <a:off x="-29331" y="17958"/>
            <a:ext cx="12221331" cy="44851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9331" y="2550192"/>
            <a:ext cx="12221331" cy="2318968"/>
          </a:xfrm>
          <a:prstGeom prst="rect">
            <a:avLst/>
          </a:prstGeom>
          <a:solidFill>
            <a:srgbClr val="17499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5734117" y="3529832"/>
            <a:ext cx="31478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9"/>
          <p:cNvSpPr txBox="1"/>
          <p:nvPr/>
        </p:nvSpPr>
        <p:spPr>
          <a:xfrm>
            <a:off x="6758459" y="294924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矩形 4"/>
          <p:cNvSpPr/>
          <p:nvPr/>
        </p:nvSpPr>
        <p:spPr>
          <a:xfrm>
            <a:off x="6649936" y="3244336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7" name="文本框 101"/>
          <p:cNvSpPr txBox="1"/>
          <p:nvPr/>
        </p:nvSpPr>
        <p:spPr>
          <a:xfrm>
            <a:off x="1584113" y="5374640"/>
            <a:ext cx="2416387" cy="42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汇报的一个总结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716" y="5153074"/>
            <a:ext cx="938749" cy="93874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/>
          <p:nvPr/>
        </p:nvSpPr>
        <p:spPr>
          <a:xfrm>
            <a:off x="239607" y="2852421"/>
            <a:ext cx="11735647" cy="911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spc="800" dirty="0">
                <a:solidFill>
                  <a:srgbClr val="174994"/>
                </a:solidFill>
                <a:latin typeface="Akzidenz-Grotesk BQ Condensed" pitchFamily="50" charset="0"/>
              </a:rPr>
              <a:t>Wellcome TO UCAS &amp; NAOC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-47824" y="4230441"/>
            <a:ext cx="8734515" cy="571200"/>
          </a:xfrm>
          <a:custGeom>
            <a:avLst/>
            <a:gdLst>
              <a:gd name="connsiteX0" fmla="*/ 0 w 9511185"/>
              <a:gd name="connsiteY0" fmla="*/ 0 h 260238"/>
              <a:gd name="connsiteX1" fmla="*/ 9511185 w 9511185"/>
              <a:gd name="connsiteY1" fmla="*/ 0 h 260238"/>
              <a:gd name="connsiteX2" fmla="*/ 9250947 w 9511185"/>
              <a:gd name="connsiteY2" fmla="*/ 260238 h 260238"/>
              <a:gd name="connsiteX3" fmla="*/ 0 w 9511185"/>
              <a:gd name="connsiteY3" fmla="*/ 260238 h 260238"/>
              <a:gd name="connsiteX4" fmla="*/ 0 w 9511185"/>
              <a:gd name="connsiteY4" fmla="*/ 0 h 26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185" h="260238">
                <a:moveTo>
                  <a:pt x="0" y="0"/>
                </a:moveTo>
                <a:lnTo>
                  <a:pt x="9511185" y="0"/>
                </a:lnTo>
                <a:lnTo>
                  <a:pt x="9250947" y="260238"/>
                </a:lnTo>
                <a:lnTo>
                  <a:pt x="0" y="260238"/>
                </a:lnTo>
                <a:lnTo>
                  <a:pt x="0" y="0"/>
                </a:lnTo>
                <a:close/>
              </a:path>
            </a:pathLst>
          </a:cu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278A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9025180" y="4231673"/>
            <a:ext cx="3178360" cy="569968"/>
          </a:xfrm>
          <a:custGeom>
            <a:avLst/>
            <a:gdLst>
              <a:gd name="connsiteX0" fmla="*/ 260238 w 2727409"/>
              <a:gd name="connsiteY0" fmla="*/ 0 h 260238"/>
              <a:gd name="connsiteX1" fmla="*/ 2727409 w 2727409"/>
              <a:gd name="connsiteY1" fmla="*/ 0 h 260238"/>
              <a:gd name="connsiteX2" fmla="*/ 2727409 w 2727409"/>
              <a:gd name="connsiteY2" fmla="*/ 260238 h 260238"/>
              <a:gd name="connsiteX3" fmla="*/ 0 w 2727409"/>
              <a:gd name="connsiteY3" fmla="*/ 260238 h 260238"/>
              <a:gd name="connsiteX4" fmla="*/ 260238 w 2727409"/>
              <a:gd name="connsiteY4" fmla="*/ 0 h 26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7409" h="260238">
                <a:moveTo>
                  <a:pt x="260238" y="0"/>
                </a:moveTo>
                <a:lnTo>
                  <a:pt x="2727409" y="0"/>
                </a:lnTo>
                <a:lnTo>
                  <a:pt x="2727409" y="260238"/>
                </a:lnTo>
                <a:lnTo>
                  <a:pt x="0" y="260238"/>
                </a:lnTo>
                <a:lnTo>
                  <a:pt x="260238" y="0"/>
                </a:lnTo>
                <a:close/>
              </a:path>
            </a:pathLst>
          </a:cu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2AEF3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50" y="1360288"/>
            <a:ext cx="4512501" cy="946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2485" y="365125"/>
            <a:ext cx="3101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院校投报策略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2485" y="1010285"/>
            <a:ext cx="105575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应报尽报，不漏一校！</a:t>
            </a:r>
          </a:p>
          <a:p>
            <a:endParaRPr lang="zh-CN" altLang="en-US" dirty="0">
              <a:highlight>
                <a:srgbClr val="FFFF00"/>
              </a:highlight>
            </a:endParaRPr>
          </a:p>
          <a:p>
            <a:endParaRPr lang="zh-CN" altLang="en-US" dirty="0">
              <a:highlight>
                <a:srgbClr val="FFFF00"/>
              </a:highlight>
            </a:endParaRPr>
          </a:p>
          <a:p>
            <a:r>
              <a:rPr lang="zh-CN" altLang="en-US" dirty="0"/>
              <a:t>为了高效地海投学校，需要准备的文书：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简历：推荐超级简历WonderCV ，内容写保研要素中比较重要的就行，包括：联系方式、学校、专业、成绩、排名、获奖、项目、数学、编程、英语、读博意向等，</a:t>
            </a:r>
            <a:r>
              <a:rPr lang="zh-CN" altLang="en-US" dirty="0">
                <a:highlight>
                  <a:srgbClr val="FFFF00"/>
                </a:highlight>
              </a:rPr>
              <a:t>自己的劣势部分不要往上面写</a:t>
            </a:r>
            <a:r>
              <a:rPr lang="zh-CN" altLang="en-US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个人陈述：准备 1000 字、2000 字的，就是简历的扩充，重点是讲做过的项目，研究规划等。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推荐信：准备 2 封教授推荐信即可，这东西没人看，注意复旦、北航等学校需正教授推荐信，清华、复旦等学校要求老师本人在线填写或用本人的邮箱发送推荐信。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套磁信：既要简洁了当，直言主题，又不能不客套。edu邮箱比较正式（但咱们没有</a:t>
            </a:r>
            <a:r>
              <a:rPr lang="en-US" altLang="zh-CN" dirty="0" err="1"/>
              <a:t>hh</a:t>
            </a:r>
            <a:r>
              <a:rPr lang="zh-CN" altLang="en-US" dirty="0"/>
              <a:t>），gmail有邮件追踪插件mailtrack，</a:t>
            </a:r>
            <a:r>
              <a:rPr lang="zh-CN" altLang="en-US" dirty="0">
                <a:highlight>
                  <a:srgbClr val="FFFF00"/>
                </a:highlight>
              </a:rPr>
              <a:t>不要用</a:t>
            </a:r>
            <a:r>
              <a:rPr lang="en-US" altLang="zh-CN" dirty="0" err="1">
                <a:highlight>
                  <a:srgbClr val="FFFF00"/>
                </a:highlight>
              </a:rPr>
              <a:t>qq</a:t>
            </a:r>
            <a:r>
              <a:rPr lang="zh-CN" altLang="en-US" dirty="0">
                <a:highlight>
                  <a:srgbClr val="FFFF00"/>
                </a:highlight>
              </a:rPr>
              <a:t>邮箱</a:t>
            </a:r>
            <a:r>
              <a:rPr lang="zh-CN" altLang="en-US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PPT：相当于把简历讲出来，大部分的篇幅应该讲项目，和学习无关的不要讲太多。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各种证明材料：成绩单、排名证明、获奖证书、身份证、学生证、英语证明，都扫描成pdf。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2485" y="365125"/>
            <a:ext cx="3101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过初审的条件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1200" y="1010285"/>
            <a:ext cx="105575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本科院校（</a:t>
            </a:r>
            <a:r>
              <a:rPr lang="en-US" altLang="zh-CN"/>
              <a:t>985</a:t>
            </a:r>
            <a:r>
              <a:rPr lang="zh-CN" altLang="en-US"/>
              <a:t>、</a:t>
            </a:r>
            <a:r>
              <a:rPr lang="en-US" altLang="zh-CN"/>
              <a:t>211</a:t>
            </a:r>
            <a:r>
              <a:rPr lang="zh-CN" altLang="en-US"/>
              <a:t>、双一流，学科评估）</a:t>
            </a:r>
            <a:r>
              <a:rPr lang="en-US" altLang="zh-CN"/>
              <a:t>&gt;&gt; </a:t>
            </a:r>
            <a:r>
              <a:rPr lang="zh-CN" altLang="en-US"/>
              <a:t>排名</a:t>
            </a:r>
            <a:r>
              <a:rPr lang="en-US" altLang="zh-CN"/>
              <a:t>  &gt;&gt; </a:t>
            </a:r>
            <a:r>
              <a:rPr lang="zh-CN" altLang="en-US"/>
              <a:t>论文</a:t>
            </a:r>
            <a:r>
              <a:rPr lang="en-US" altLang="zh-CN"/>
              <a:t> &gt; </a:t>
            </a:r>
            <a:r>
              <a:rPr lang="zh-CN" altLang="en-US"/>
              <a:t>项目经历、竞赛奖项</a:t>
            </a:r>
            <a:r>
              <a:rPr lang="en-US" altLang="zh-CN"/>
              <a:t> &gt; CET-6</a:t>
            </a:r>
          </a:p>
          <a:p>
            <a:endParaRPr lang="en-US" altLang="zh-CN"/>
          </a:p>
          <a:p>
            <a:r>
              <a:rPr lang="zh-CN" altLang="en-US"/>
              <a:t>本科院校背景我们无法改变，在座的各位排名也必然有高有低。</a:t>
            </a:r>
          </a:p>
          <a:p>
            <a:r>
              <a:rPr lang="zh-CN" altLang="en-US"/>
              <a:t>我们只能增加自己的背景实力，吸引导师的兴趣。</a:t>
            </a:r>
          </a:p>
          <a:p>
            <a:r>
              <a:rPr lang="zh-CN" altLang="en-US"/>
              <a:t>大部分</a:t>
            </a:r>
            <a:r>
              <a:rPr lang="en-US" altLang="zh-CN"/>
              <a:t>985</a:t>
            </a:r>
            <a:r>
              <a:rPr lang="zh-CN" altLang="en-US"/>
              <a:t>院校会卡六级是否通过（</a:t>
            </a:r>
            <a:r>
              <a:rPr lang="en-US" altLang="zh-CN"/>
              <a:t>425</a:t>
            </a:r>
            <a:r>
              <a:rPr lang="zh-CN" altLang="en-US"/>
              <a:t>），部分顶级院校会卡分数。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2485" y="2830195"/>
            <a:ext cx="3101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竞争难度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2485" y="3718560"/>
            <a:ext cx="105575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计算机科学与技术</a:t>
            </a:r>
            <a:r>
              <a:rPr lang="en-US" altLang="zh-CN" dirty="0"/>
              <a:t> &gt; </a:t>
            </a:r>
            <a:r>
              <a:rPr lang="zh-CN" altLang="en-US" dirty="0"/>
              <a:t>软件工程</a:t>
            </a:r>
            <a:r>
              <a:rPr lang="en-US" altLang="zh-CN" dirty="0"/>
              <a:t> &gt; </a:t>
            </a:r>
            <a:r>
              <a:rPr lang="zh-CN" altLang="en-US" dirty="0"/>
              <a:t>软件工程</a:t>
            </a:r>
          </a:p>
          <a:p>
            <a:r>
              <a:rPr lang="zh-CN" altLang="en-US" dirty="0"/>
              <a:t>学硕</a:t>
            </a:r>
            <a:r>
              <a:rPr lang="en-US" altLang="zh-CN" dirty="0"/>
              <a:t> &gt; </a:t>
            </a:r>
            <a:r>
              <a:rPr lang="zh-CN" altLang="en-US" dirty="0"/>
              <a:t>直博</a:t>
            </a:r>
            <a:r>
              <a:rPr lang="en-US" altLang="zh-CN" dirty="0"/>
              <a:t> &gt; </a:t>
            </a:r>
            <a:r>
              <a:rPr lang="zh-CN" altLang="en-US" dirty="0"/>
              <a:t>专硕</a:t>
            </a:r>
          </a:p>
          <a:p>
            <a:endParaRPr lang="zh-CN" altLang="en-US" dirty="0"/>
          </a:p>
          <a:p>
            <a:r>
              <a:rPr lang="zh-CN" altLang="en-US" dirty="0"/>
              <a:t>建议报</a:t>
            </a:r>
            <a:r>
              <a:rPr lang="en-US" altLang="zh-CN" dirty="0"/>
              <a:t>985</a:t>
            </a:r>
            <a:r>
              <a:rPr lang="zh-CN" altLang="en-US" dirty="0"/>
              <a:t>以上的学校全部填专硕。</a:t>
            </a:r>
          </a:p>
          <a:p>
            <a:r>
              <a:rPr lang="zh-CN" altLang="en-US" dirty="0">
                <a:highlight>
                  <a:srgbClr val="FFFF00"/>
                </a:highlight>
              </a:rPr>
              <a:t>没做过科研的不要选直博！不要为了院校的</a:t>
            </a:r>
            <a:r>
              <a:rPr lang="en-US" altLang="zh-CN" dirty="0">
                <a:highlight>
                  <a:srgbClr val="FFFF00"/>
                </a:highlight>
              </a:rPr>
              <a:t>title</a:t>
            </a:r>
            <a:r>
              <a:rPr lang="zh-CN" altLang="en-US" dirty="0">
                <a:highlight>
                  <a:srgbClr val="FFFF00"/>
                </a:highlight>
              </a:rPr>
              <a:t>而选择直博。很多人并不适合科研生活，直博失败的后果是极为惨烈的，最差的结果，最终只是一个大龄本科学历。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2485" y="365125"/>
            <a:ext cx="3101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如何丰富简历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2485" y="1284605"/>
            <a:ext cx="105575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寻找一个未来自己想做的方向，老师会比较喜欢和目前实验室研究方向匹配的学生。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（当然，有一段经历也是很好的，不一定非要完全匹配）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想做的方向需要考虑：方向的学习难度，是否容易发论文，就业是否方便。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以计算机视觉方向为例：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方向的学习难度：较低，上手快，但也导致做的学生过多，竞争惨烈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技术栈：深度学习原理、常用模型原理，深度学习框架的使用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发论文的难度：设计一个好的算法便可以发论文，难度与计算机其他方向低很多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就业：竞争极为惨烈，无两篇顶会和好的院校背景根本没有面试资格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以大数据方向为例：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方向的学习难度：较低，相关课程很多</a:t>
            </a:r>
          </a:p>
          <a:p>
            <a:r>
              <a:rPr lang="zh-CN" altLang="en-US" dirty="0">
                <a:sym typeface="+mn-ea"/>
              </a:rPr>
              <a:t>技术栈：</a:t>
            </a:r>
            <a:r>
              <a:rPr lang="en-US" altLang="zh-CN" dirty="0">
                <a:sym typeface="+mn-ea"/>
              </a:rPr>
              <a:t>Hadoop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Spark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 err="1">
                <a:sym typeface="+mn-ea"/>
              </a:rPr>
              <a:t>Flink</a:t>
            </a:r>
            <a:r>
              <a:rPr lang="zh-CN" altLang="en-US" dirty="0">
                <a:sym typeface="+mn-ea"/>
              </a:rPr>
              <a:t>等分布式处理引擎，</a:t>
            </a:r>
            <a:r>
              <a:rPr lang="en-US" altLang="zh-CN" dirty="0" err="1">
                <a:sym typeface="+mn-ea"/>
              </a:rPr>
              <a:t>kafka</a:t>
            </a:r>
            <a:r>
              <a:rPr lang="zh-CN" altLang="en-US" dirty="0">
                <a:sym typeface="+mn-ea"/>
              </a:rPr>
              <a:t>等流处理平台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发论文的难度：</a:t>
            </a:r>
            <a:r>
              <a:rPr lang="en-US" altLang="zh-CN" dirty="0">
                <a:sym typeface="+mn-ea"/>
              </a:rPr>
              <a:t>VLDB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SIGMOD</a:t>
            </a:r>
            <a:r>
              <a:rPr lang="zh-CN" altLang="en-US" dirty="0">
                <a:sym typeface="+mn-ea"/>
              </a:rPr>
              <a:t>等顶会需要很大的工程量才能发</a:t>
            </a:r>
          </a:p>
          <a:p>
            <a:r>
              <a:rPr lang="zh-CN" altLang="en-US" dirty="0">
                <a:sym typeface="+mn-ea"/>
              </a:rPr>
              <a:t>就业：可能还可以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c4f98bf73d24630ae4347d00efc7e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820420"/>
            <a:ext cx="2625725" cy="4671060"/>
          </a:xfrm>
          <a:prstGeom prst="rect">
            <a:avLst/>
          </a:prstGeom>
        </p:spPr>
      </p:pic>
      <p:pic>
        <p:nvPicPr>
          <p:cNvPr id="5" name="图片 4" descr="fd0c0ed291419a87afbc2c0184a175a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820420"/>
            <a:ext cx="2625090" cy="4669790"/>
          </a:xfrm>
          <a:prstGeom prst="rect">
            <a:avLst/>
          </a:prstGeom>
        </p:spPr>
      </p:pic>
      <p:pic>
        <p:nvPicPr>
          <p:cNvPr id="7" name="图片 6" descr="acb2cd1ffd8bcaec3677c2002fd8497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580" y="820420"/>
            <a:ext cx="2625090" cy="4670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0430" y="231775"/>
            <a:ext cx="274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3000</a:t>
            </a:r>
            <a:r>
              <a:rPr lang="zh-CN" altLang="en-US"/>
              <a:t>人的大群，常年满人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69130" y="23177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新建的都是双非同学的群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"/>
          <p:cNvSpPr txBox="1"/>
          <p:nvPr/>
        </p:nvSpPr>
        <p:spPr>
          <a:xfrm>
            <a:off x="1653640" y="1880310"/>
            <a:ext cx="9206366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夏令营流程、学校面试内容</a:t>
            </a:r>
          </a:p>
        </p:txBody>
      </p:sp>
      <p:sp>
        <p:nvSpPr>
          <p:cNvPr id="6" name="矩形 5"/>
          <p:cNvSpPr/>
          <p:nvPr/>
        </p:nvSpPr>
        <p:spPr>
          <a:xfrm>
            <a:off x="-1" y="4480085"/>
            <a:ext cx="8291615" cy="101044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8291613" y="4480083"/>
            <a:ext cx="3900387" cy="101045"/>
          </a:xfrm>
          <a:prstGeom prst="rect">
            <a:avLst/>
          </a:prstGeom>
          <a:solidFill>
            <a:srgbClr val="1749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9264353" y="4965171"/>
            <a:ext cx="60959" cy="1536171"/>
          </a:xfrm>
          <a:prstGeom prst="rect">
            <a:avLst/>
          </a:prstGeom>
          <a:solidFill>
            <a:srgbClr val="174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74994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2" y="225727"/>
            <a:ext cx="1220241" cy="111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3"/>
          <p:cNvSpPr txBox="1"/>
          <p:nvPr/>
        </p:nvSpPr>
        <p:spPr>
          <a:xfrm>
            <a:off x="9451864" y="5256106"/>
            <a:ext cx="2561920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人 ：侯晓悦</a:t>
            </a:r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8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62744" y="1086414"/>
            <a:ext cx="4206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夏令营基本内容：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学校、学院介绍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导师组学术报告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考核（笔试、机试、面试）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线下可能包含游览参观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2905" y="1086414"/>
            <a:ext cx="4206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面试内容：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英语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专业课提问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研究方向相关提问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PPT</a:t>
            </a:r>
            <a:r>
              <a:rPr lang="zh-CN" altLang="en-US" sz="2800" dirty="0"/>
              <a:t>个人呈现内容提问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549fed9-d958-4da4-8e3e-b83d5b67c29e"/>
  <p:tag name="COMMONDATA" val="eyJoZGlkIjoiMmNhZjg0NGVkMWRlMjk5MjNjMWUzMDYwZGEwZGEzZm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1504</Words>
  <Application>Microsoft Office PowerPoint</Application>
  <PresentationFormat>宽屏</PresentationFormat>
  <Paragraphs>199</Paragraphs>
  <Slides>35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Akzidenz-Grotesk BQ Condensed</vt:lpstr>
      <vt:lpstr>时尚中黑简体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Hou Xiaoyue</cp:lastModifiedBy>
  <cp:revision>36</cp:revision>
  <dcterms:created xsi:type="dcterms:W3CDTF">2023-04-10T08:25:00Z</dcterms:created>
  <dcterms:modified xsi:type="dcterms:W3CDTF">2023-04-12T03:27:59Z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85E0EEDDF124E16366B633643C63B861_41</vt:lpwstr>
  </property>
</Properties>
</file>